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7" r:id="rId3"/>
    <p:sldId id="270" r:id="rId4"/>
    <p:sldId id="269" r:id="rId5"/>
    <p:sldId id="266" r:id="rId6"/>
    <p:sldId id="268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26" autoAdjust="0"/>
  </p:normalViewPr>
  <p:slideViewPr>
    <p:cSldViewPr snapToGrid="0" snapToObjects="1">
      <p:cViewPr varScale="1">
        <p:scale>
          <a:sx n="69" d="100"/>
          <a:sy n="69" d="100"/>
        </p:scale>
        <p:origin x="69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82E3C-8EE6-BB4C-BA0C-E1EE8399A4D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66649-C62B-554D-9CBD-B733C0409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861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EF270-89B6-AA43-A180-63EB90015ABB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C190F-FA42-F348-8300-B06182F6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22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190F-FA42-F348-8300-B06182F6BB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29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190F-FA42-F348-8300-B06182F6BB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15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C190F-FA42-F348-8300-B06182F6BB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68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190F-FA42-F348-8300-B06182F6BB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79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190F-FA42-F348-8300-B06182F6BB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0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2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2C92D6-A319-E34A-BB6A-359D08573094}" type="datetime1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1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3DD4E9-CFC9-354D-B23C-762701B8EC12}" type="datetime1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4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297BF9-DE56-C942-8C7A-690FE0BE2018}" type="datetime1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4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3EB4E1-FAB1-874E-9D9E-86344533FAF3}" type="datetime1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6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C109F-0281-6348-A94A-F563AD699708}" type="datetime1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FB2765-84CA-D243-A556-192C476EAA5E}" type="datetime1">
              <a:rPr lang="en-US" smtClean="0"/>
              <a:t>5/19/2019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2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5DA08D-6CF6-0445-A08F-12DDBA379D2A}" type="datetime1">
              <a:rPr lang="en-US" smtClean="0"/>
              <a:t>5/19/2019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7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F2C357-9710-3A4C-9204-7AF75B3E02CB}" type="datetime1">
              <a:rPr lang="en-US" smtClean="0"/>
              <a:t>5/19/2019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6CC70-263F-EF4B-8E12-7FDC0356766F}" type="datetime1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0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D3985-AD8E-8E43-956B-F7167BB6AE51}" type="datetime1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7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F92FF-B19F-714F-AF19-A767AFC7D5E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NASA_logo2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74" y="6288964"/>
            <a:ext cx="539289" cy="44557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214078" y="6386607"/>
            <a:ext cx="2203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above.nasa.gov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 @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NASA_ABoVE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B6B3FF-93F2-7245-A994-4C5D9B0FCFB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4845" y="6249091"/>
            <a:ext cx="1397690" cy="5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1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786" y="2051800"/>
            <a:ext cx="7772400" cy="1006382"/>
          </a:xfrm>
        </p:spPr>
        <p:txBody>
          <a:bodyPr>
            <a:normAutofit fontScale="90000"/>
          </a:bodyPr>
          <a:lstStyle/>
          <a:p>
            <a:r>
              <a:rPr lang="en-US" dirty="0"/>
              <a:t>Mapping Forest Aboveground Biomass Density for the </a:t>
            </a:r>
            <a:r>
              <a:rPr lang="en-US" dirty="0" err="1"/>
              <a:t>ABoVE</a:t>
            </a:r>
            <a:r>
              <a:rPr lang="en-US" dirty="0"/>
              <a:t> Domain Circa 2020 with ICESat-2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8241" y="3957462"/>
            <a:ext cx="6400800" cy="2209541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Laura Duncanson, University of Maryland, College Park</a:t>
            </a:r>
          </a:p>
          <a:p>
            <a:r>
              <a:rPr lang="en-US" dirty="0">
                <a:solidFill>
                  <a:schemeClr val="tx1"/>
                </a:solidFill>
              </a:rPr>
              <a:t>Amy </a:t>
            </a:r>
            <a:r>
              <a:rPr lang="en-US" dirty="0" err="1">
                <a:solidFill>
                  <a:schemeClr val="tx1"/>
                </a:solidFill>
              </a:rPr>
              <a:t>Neuenschwander</a:t>
            </a:r>
            <a:r>
              <a:rPr lang="en-US" dirty="0">
                <a:solidFill>
                  <a:schemeClr val="tx1"/>
                </a:solidFill>
              </a:rPr>
              <a:t>, University of Texas at Austin</a:t>
            </a:r>
          </a:p>
          <a:p>
            <a:r>
              <a:rPr lang="en-US" dirty="0">
                <a:solidFill>
                  <a:schemeClr val="tx1"/>
                </a:solidFill>
              </a:rPr>
              <a:t>Paul Montesano, NASA GSFC</a:t>
            </a:r>
          </a:p>
          <a:p>
            <a:r>
              <a:rPr lang="en-US" dirty="0">
                <a:solidFill>
                  <a:schemeClr val="tx1"/>
                </a:solidFill>
              </a:rPr>
              <a:t>John </a:t>
            </a:r>
            <a:r>
              <a:rPr lang="en-US" dirty="0" err="1">
                <a:solidFill>
                  <a:schemeClr val="tx1"/>
                </a:solidFill>
              </a:rPr>
              <a:t>Armston</a:t>
            </a:r>
            <a:r>
              <a:rPr lang="en-US" dirty="0">
                <a:solidFill>
                  <a:schemeClr val="tx1"/>
                </a:solidFill>
              </a:rPr>
              <a:t>, University of Maryland</a:t>
            </a:r>
          </a:p>
          <a:p>
            <a:r>
              <a:rPr lang="en-US" dirty="0">
                <a:solidFill>
                  <a:schemeClr val="tx1"/>
                </a:solidFill>
              </a:rPr>
              <a:t>Ralph </a:t>
            </a:r>
            <a:r>
              <a:rPr lang="en-US" dirty="0" err="1">
                <a:solidFill>
                  <a:schemeClr val="tx1"/>
                </a:solidFill>
              </a:rPr>
              <a:t>Dubayah</a:t>
            </a:r>
            <a:r>
              <a:rPr lang="en-US" dirty="0">
                <a:solidFill>
                  <a:schemeClr val="tx1"/>
                </a:solidFill>
              </a:rPr>
              <a:t>, University of Maryland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BF1C90-574E-C94A-B2C8-4A63B1F693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78" t="12880" r="13341" b="15371"/>
          <a:stretch/>
        </p:blipFill>
        <p:spPr>
          <a:xfrm>
            <a:off x="139485" y="149322"/>
            <a:ext cx="1627322" cy="1141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969" y="143214"/>
            <a:ext cx="1145883" cy="1145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51" y="143214"/>
            <a:ext cx="1294763" cy="1141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700" y="149322"/>
            <a:ext cx="1145883" cy="1145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81" y="145420"/>
            <a:ext cx="1264422" cy="114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0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234"/>
            <a:ext cx="8229600" cy="48006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arenR"/>
            </a:pPr>
            <a:r>
              <a:rPr lang="en-US" dirty="0"/>
              <a:t>Develop ICESat-2 biomass models representative of the ABOVE domain using existing field plot data and discrete return airborne lidar data 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	</a:t>
            </a:r>
            <a:r>
              <a:rPr lang="en-US" b="1" dirty="0"/>
              <a:t>Produce a boreal forest biomass density map </a:t>
            </a:r>
            <a:r>
              <a:rPr lang="en-US" dirty="0"/>
              <a:t>for the 	</a:t>
            </a:r>
            <a:r>
              <a:rPr lang="en-US" dirty="0" err="1"/>
              <a:t>ABoVE</a:t>
            </a:r>
            <a:r>
              <a:rPr lang="en-US" dirty="0"/>
              <a:t> domain 2019-2021 using ICESat-2 data and Landsat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3) 	Utilize data from the 2017 and 2019 LVIS campaign for 	product validation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4) 	</a:t>
            </a:r>
            <a:r>
              <a:rPr lang="en-US" b="1" dirty="0"/>
              <a:t>Assess the biomass change associated with disturbance </a:t>
            </a:r>
            <a:r>
              <a:rPr lang="en-US" dirty="0"/>
              <a:t>	agents (harvest, fire, NSR) through the use of existing 35 	year disturbance products and a 2010 biomass map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9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47D6C7A-B506-554C-9DE9-C98327006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ICESat-2 has launched as it collecting data globally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301"/>
            <a:ext cx="9144000" cy="5097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4710" y="3645722"/>
            <a:ext cx="1941690" cy="25545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Profile of ICESat-2 data through boreal forest NE of Edmonton, AB. ICESat-2 is a photon counting </a:t>
            </a:r>
            <a:r>
              <a:rPr lang="en-US" sz="1600" dirty="0" err="1" smtClean="0"/>
              <a:t>lidar</a:t>
            </a:r>
            <a:r>
              <a:rPr lang="en-US" sz="1600" dirty="0" smtClean="0"/>
              <a:t> system, so we need to establish new models to estimate biomass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601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7D6C7A-B506-554C-9DE9-C98327006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3561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0C153E-7F2B-BB4A-9F95-469124AB9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4</a:t>
            </a:fld>
            <a:endParaRPr lang="en-US"/>
          </a:p>
        </p:txBody>
      </p:sp>
      <p:pic>
        <p:nvPicPr>
          <p:cNvPr id="5" name="image14.png">
            <a:extLst>
              <a:ext uri="{FF2B5EF4-FFF2-40B4-BE49-F238E27FC236}">
                <a16:creationId xmlns:a16="http://schemas.microsoft.com/office/drawing/2014/main" xmlns="" id="{A220BC15-9420-EB40-B205-A56169417BA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09234" y="805913"/>
            <a:ext cx="7506346" cy="545012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2300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3"/>
            <a:ext cx="8229600" cy="7237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Remote Sensing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17425"/>
            <a:ext cx="2133600" cy="365125"/>
          </a:xfrm>
        </p:spPr>
        <p:txBody>
          <a:bodyPr/>
          <a:lstStyle/>
          <a:p>
            <a:fld id="{C15F92FF-B19F-714F-AF19-A767AFC7D5EA}" type="slidenum">
              <a:rPr lang="en-US" smtClean="0"/>
              <a:t>5</a:t>
            </a:fld>
            <a:endParaRPr lang="en-US"/>
          </a:p>
        </p:txBody>
      </p:sp>
      <p:pic>
        <p:nvPicPr>
          <p:cNvPr id="7" name="image13.png">
            <a:extLst>
              <a:ext uri="{FF2B5EF4-FFF2-40B4-BE49-F238E27FC236}">
                <a16:creationId xmlns:a16="http://schemas.microsoft.com/office/drawing/2014/main" xmlns="" id="{B2C17FFC-0DC8-AB43-B0A9-5A99D5ED9F7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470725" y="1150025"/>
            <a:ext cx="6429214" cy="4226632"/>
          </a:xfrm>
          <a:prstGeom prst="rect">
            <a:avLst/>
          </a:prstGeom>
          <a:ln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189D06-2276-8C4C-A811-DC5A25AB227C}"/>
              </a:ext>
            </a:extLst>
          </p:cNvPr>
          <p:cNvSpPr txBox="1"/>
          <p:nvPr/>
        </p:nvSpPr>
        <p:spPr>
          <a:xfrm>
            <a:off x="781012" y="5376657"/>
            <a:ext cx="6838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NEON, </a:t>
            </a:r>
            <a:r>
              <a:rPr lang="en-US" dirty="0" err="1"/>
              <a:t>GLiHT</a:t>
            </a:r>
            <a:r>
              <a:rPr lang="en-US" dirty="0"/>
              <a:t> over field plots to simulate ICESat-2</a:t>
            </a:r>
          </a:p>
          <a:p>
            <a:pPr marL="285750" indent="-285750">
              <a:buFontTx/>
              <a:buChar char="-"/>
            </a:pPr>
            <a:r>
              <a:rPr lang="en-US" dirty="0"/>
              <a:t>LVIS over field sites to create validation airborne lidar maps</a:t>
            </a:r>
          </a:p>
          <a:p>
            <a:pPr marL="285750" indent="-285750">
              <a:buFontTx/>
              <a:buChar char="-"/>
            </a:pPr>
            <a:r>
              <a:rPr lang="en-US" dirty="0"/>
              <a:t>ICESat-2 and Landsat across full domain for ~2020 Biomass mapping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78873A-7CA1-FE48-AE53-9F626640F721}"/>
              </a:ext>
            </a:extLst>
          </p:cNvPr>
          <p:cNvSpPr txBox="1"/>
          <p:nvPr/>
        </p:nvSpPr>
        <p:spPr>
          <a:xfrm>
            <a:off x="314969" y="748902"/>
            <a:ext cx="8740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This is an RS focused project using multiple sources of airborne lidar, ICESat-2 and Landsat</a:t>
            </a:r>
          </a:p>
        </p:txBody>
      </p:sp>
    </p:spTree>
    <p:extLst>
      <p:ext uri="{BB962C8B-B14F-4D97-AF65-F5344CB8AC3E}">
        <p14:creationId xmlns:p14="http://schemas.microsoft.com/office/powerpoint/2010/main" val="156856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E51ED8-0FAF-664A-9B28-9B87C56E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F47608-7F6F-974F-8AE0-DC51B817F9D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" b="7344"/>
          <a:stretch/>
        </p:blipFill>
        <p:spPr bwMode="auto">
          <a:xfrm>
            <a:off x="1668650" y="1867546"/>
            <a:ext cx="5951350" cy="49904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BDBF9FA-2F2F-2D41-AFFF-5808C163EA6C}"/>
              </a:ext>
            </a:extLst>
          </p:cNvPr>
          <p:cNvSpPr/>
          <p:nvPr/>
        </p:nvSpPr>
        <p:spPr>
          <a:xfrm>
            <a:off x="1007390" y="367045"/>
            <a:ext cx="7679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NEON ALS data will be used to </a:t>
            </a: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simulate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ICESat-2, and this simulator will be validated against coincident real ICESat-2 data. These sites will also be used, in combination with other </a:t>
            </a:r>
            <a:r>
              <a:rPr lang="en-US" b="1" dirty="0" err="1">
                <a:latin typeface="Arial" panose="020B0604020202020204" pitchFamily="34" charset="0"/>
                <a:ea typeface="Arial" panose="020B0604020202020204" pitchFamily="34" charset="0"/>
              </a:rPr>
              <a:t>ABoVE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 domain field and lidar sites, to build ICESat-2 biomass models.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7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Stakeholder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Collaborators Mike </a:t>
            </a:r>
            <a:r>
              <a:rPr lang="en-US" sz="2800" dirty="0" err="1"/>
              <a:t>Wulder</a:t>
            </a:r>
            <a:r>
              <a:rPr lang="en-US" sz="2800" dirty="0"/>
              <a:t> and Joanne White at the Pacific Forestry Center (Canadian Forest Service) are leading engagement with Canadian government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Peter Griffith and Collaborator Sabrina Delgado are working with potential first nations stakeholders at Great Bear Lake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62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257</Words>
  <Application>Microsoft Office PowerPoint</Application>
  <PresentationFormat>On-screen Show (4:3)</PresentationFormat>
  <Paragraphs>37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Mapping Forest Aboveground Biomass Density for the ABoVE Domain Circa 2020 with ICESat-2</vt:lpstr>
      <vt:lpstr>Science Objectives</vt:lpstr>
      <vt:lpstr>ICESat-2 has launched as it collecting data globally</vt:lpstr>
      <vt:lpstr>Methodology</vt:lpstr>
      <vt:lpstr>Remote Sensing</vt:lpstr>
      <vt:lpstr>PowerPoint Presentation</vt:lpstr>
      <vt:lpstr>Stakeholder Engagement</vt:lpstr>
    </vt:vector>
  </TitlesOfParts>
  <Company>NASA GSFC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Griffith</dc:creator>
  <cp:lastModifiedBy>Amy Neuenschwander</cp:lastModifiedBy>
  <cp:revision>60</cp:revision>
  <dcterms:created xsi:type="dcterms:W3CDTF">2015-08-14T15:58:20Z</dcterms:created>
  <dcterms:modified xsi:type="dcterms:W3CDTF">2019-05-19T12:44:01Z</dcterms:modified>
</cp:coreProperties>
</file>